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6D148"/>
    <a:srgbClr val="EABA0C"/>
    <a:srgbClr val="C87700"/>
    <a:srgbClr val="FF3300"/>
    <a:srgbClr val="FF6600"/>
    <a:srgbClr val="F5D783"/>
    <a:srgbClr val="ECBB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8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31E1B-EDC9-4A27-A1FC-AE5D8BEDAFF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11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C814E-B848-4B35-827E-5940D048BAA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19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CECC1-7898-4B43-92AC-0BD31715742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12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7F665-F707-443D-B164-7D0C056B0B8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89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6B70A-78B7-4D92-90B8-D23740937B5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20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FBF1B-DC00-4E04-9182-E96375CDAB7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83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4D218-61C2-40B0-BDB7-4BF072EA112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94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8A2D0-E781-43A2-801B-1E7043CC5D7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91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A6C42-B2F5-4090-B63D-C7E0E364F0D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0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685B5-9709-43D8-8178-22B66DA06DB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48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22B93-0630-4CD8-8002-C874950F377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20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7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153D523-7282-4F1F-B7AE-BDAD1E67D4E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ECBB4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auto">
          <a:xfrm>
            <a:off x="7561570" y="1907837"/>
            <a:ext cx="1171997" cy="125576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68313" y="3111500"/>
            <a:ext cx="83169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it-IT" sz="1600" b="0" dirty="0"/>
          </a:p>
          <a:p>
            <a:pPr algn="ctr"/>
            <a:endParaRPr lang="it-IT" sz="1600" b="0" dirty="0"/>
          </a:p>
          <a:p>
            <a:pPr algn="ctr"/>
            <a:r>
              <a:rPr lang="it-IT" sz="1600" dirty="0"/>
              <a:t>Prof. </a:t>
            </a:r>
            <a:r>
              <a:rPr lang="it-IT" sz="1600" dirty="0" err="1"/>
              <a:t>PierFranco</a:t>
            </a:r>
            <a:r>
              <a:rPr lang="it-IT" sz="1600" dirty="0"/>
              <a:t> </a:t>
            </a:r>
            <a:r>
              <a:rPr lang="it-IT" sz="1600" dirty="0" smtClean="0"/>
              <a:t>Spano, Prof. Maurizio Memo</a:t>
            </a:r>
            <a:endParaRPr lang="it-IT" sz="1600" dirty="0"/>
          </a:p>
          <a:p>
            <a:pPr algn="ctr"/>
            <a:r>
              <a:rPr lang="it-IT" sz="1400" b="0" dirty="0"/>
              <a:t>Dipartimento Scienze Biomediche &amp; Biotecnologie, Università degli Studi di Brescia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70174" y="4340225"/>
            <a:ext cx="568937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i="1" dirty="0"/>
              <a:t>Eudemonia e funzione del sogno</a:t>
            </a:r>
            <a:endParaRPr lang="it-IT" dirty="0"/>
          </a:p>
          <a:p>
            <a:pPr algn="ctr"/>
            <a:r>
              <a:rPr lang="it-IT" dirty="0"/>
              <a:t>Prof. Luigi Agnati</a:t>
            </a:r>
          </a:p>
          <a:p>
            <a:pPr algn="ctr"/>
            <a:r>
              <a:rPr lang="it-IT" sz="1400" b="0" dirty="0" smtClean="0"/>
              <a:t>Dipartimento </a:t>
            </a:r>
            <a:r>
              <a:rPr lang="it-IT" sz="1400" b="0" dirty="0"/>
              <a:t>Scienze Biomediche, Università degli Studi di Modena   </a:t>
            </a:r>
          </a:p>
          <a:p>
            <a:pPr algn="ctr"/>
            <a:r>
              <a:rPr lang="it-IT" sz="1400" b="0" dirty="0"/>
              <a:t>Karolinska </a:t>
            </a:r>
            <a:r>
              <a:rPr lang="it-IT" sz="1400" b="0" dirty="0" err="1"/>
              <a:t>Institute</a:t>
            </a:r>
            <a:r>
              <a:rPr lang="it-IT" sz="1400" b="0" dirty="0"/>
              <a:t> di Stoccolma</a:t>
            </a:r>
          </a:p>
          <a:p>
            <a:pPr algn="ctr"/>
            <a:endParaRPr lang="it-IT" sz="1400" b="0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779838" y="3341688"/>
            <a:ext cx="1517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600" i="1"/>
              <a:t>Introduzione </a:t>
            </a:r>
            <a:r>
              <a:rPr lang="it-IT" sz="1600"/>
              <a:t> </a:t>
            </a:r>
          </a:p>
        </p:txBody>
      </p:sp>
      <p:pic>
        <p:nvPicPr>
          <p:cNvPr id="2060" name="Picture 12" descr="Logo universit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1"/>
          <a:stretch>
            <a:fillRect/>
          </a:stretch>
        </p:blipFill>
        <p:spPr bwMode="auto">
          <a:xfrm>
            <a:off x="7596336" y="1916113"/>
            <a:ext cx="1099989" cy="109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323850" y="1916113"/>
            <a:ext cx="1258888" cy="1584325"/>
            <a:chOff x="363" y="1616"/>
            <a:chExt cx="793" cy="998"/>
          </a:xfrm>
        </p:grpSpPr>
        <p:pic>
          <p:nvPicPr>
            <p:cNvPr id="2063" name="Picture 15" descr="logo commissione pari opportunità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" y="2048"/>
              <a:ext cx="793" cy="566"/>
            </a:xfrm>
            <a:prstGeom prst="rect">
              <a:avLst/>
            </a:prstGeom>
            <a:noFill/>
            <a:ln w="190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5" name="Picture 17" descr="logo provinc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1616"/>
              <a:ext cx="288" cy="360"/>
            </a:xfrm>
            <a:prstGeom prst="rect">
              <a:avLst/>
            </a:prstGeom>
            <a:noFill/>
            <a:ln w="190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982788" y="5664200"/>
            <a:ext cx="5278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1600" b="0"/>
              <a:t>Moderatori: </a:t>
            </a:r>
          </a:p>
          <a:p>
            <a:pPr algn="ctr"/>
            <a:r>
              <a:rPr lang="it-IT" sz="1600"/>
              <a:t>Prof. Alessandro Padovani, Prof.ssa Marina Pizzi</a:t>
            </a:r>
          </a:p>
          <a:p>
            <a:pPr algn="ctr"/>
            <a:r>
              <a:rPr lang="it-IT" sz="1400" b="0"/>
              <a:t>Facoltà di Medicina e Chirurgia, Università degli Studi di Brescia</a:t>
            </a:r>
            <a:r>
              <a:rPr lang="it-IT" sz="1600" b="0"/>
              <a:t>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117850" y="188913"/>
            <a:ext cx="2735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400" i="1">
                <a:solidFill>
                  <a:schemeClr val="bg1"/>
                </a:solidFill>
              </a:rPr>
              <a:t>SETTIMANA DEL CERVELLO </a:t>
            </a:r>
          </a:p>
          <a:p>
            <a:pPr algn="ctr"/>
            <a:r>
              <a:rPr lang="it-IT" sz="1400" i="1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484438" y="299720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70" name="Picture 22" descr="BAWHead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/>
          <a:stretch>
            <a:fillRect/>
          </a:stretch>
        </p:blipFill>
        <p:spPr bwMode="auto">
          <a:xfrm>
            <a:off x="0" y="-4763"/>
            <a:ext cx="9144000" cy="16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68538" y="1557338"/>
            <a:ext cx="43402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1600"/>
              <a:t>Aula Magna</a:t>
            </a:r>
          </a:p>
          <a:p>
            <a:pPr algn="ctr"/>
            <a:r>
              <a:rPr lang="it-IT" sz="1600"/>
              <a:t>Facoltà di Medicina e Chirurgia </a:t>
            </a:r>
          </a:p>
          <a:p>
            <a:pPr algn="ctr"/>
            <a:r>
              <a:rPr lang="it-IT" sz="1600"/>
              <a:t>Università degli Studi di Brescia</a:t>
            </a:r>
          </a:p>
          <a:p>
            <a:pPr algn="ctr"/>
            <a:r>
              <a:rPr lang="it-IT" sz="1600" b="0"/>
              <a:t>V.le Europa, 11 -Brescia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4075" y="2630488"/>
            <a:ext cx="4752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i="1"/>
              <a:t>Mercoledì 16 marzo 2011, ore 16.30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500475" y="2933280"/>
            <a:ext cx="129490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500" dirty="0" smtClean="0"/>
              <a:t>Dipartimento di Scienze Biomediche </a:t>
            </a:r>
          </a:p>
          <a:p>
            <a:pPr algn="ctr"/>
            <a:r>
              <a:rPr lang="it-IT" sz="500" dirty="0" smtClean="0"/>
              <a:t>&amp; Biotecnologie</a:t>
            </a:r>
            <a:endParaRPr lang="it-IT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0825" y="160338"/>
            <a:ext cx="8642350" cy="46085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5D78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130175"/>
            <a:ext cx="8713788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49263"/>
            <a:r>
              <a:rPr lang="it-IT" altLang="zh-TW" sz="1100">
                <a:ea typeface="新細明體" charset="-120"/>
              </a:rPr>
              <a:t>In un famoso passo del </a:t>
            </a:r>
            <a:r>
              <a:rPr lang="it-IT" altLang="zh-TW" sz="1100" i="1">
                <a:ea typeface="新細明體" charset="-120"/>
              </a:rPr>
              <a:t>Trattato sulla natura umana </a:t>
            </a:r>
            <a:r>
              <a:rPr lang="it-IT" altLang="zh-TW" sz="1100">
                <a:ea typeface="新細明體" charset="-120"/>
              </a:rPr>
              <a:t>(1737), David Hume riprende una metafora classica dell’auto-coscienza scrivendo: </a:t>
            </a:r>
            <a:r>
              <a:rPr lang="it-IT" altLang="zh-TW" sz="1100" i="1">
                <a:ea typeface="新細明體" charset="-120"/>
              </a:rPr>
              <a:t>La mente dell’uomo è una sorta di teatro, dove le percezioni si mescolano in un’infinita varietà di modi suscitando pensieri ed emozioni. Non vi è in tale processo né immediatezza né semplicità per quanto ci possa apparire semplice e immediato. </a:t>
            </a:r>
            <a:r>
              <a:rPr lang="it-IT" altLang="zh-TW" sz="1100">
                <a:ea typeface="新細明體" charset="-120"/>
              </a:rPr>
              <a:t>La metafora del ‘Teatro Interiore’ presenta, quindi, come realtà, seppure virtuale, il luogo dove c’incontriamo, nella gioia e nel dolore, con noi stessi. Il Teatro Interiore si può intendere come la stanza, a noi accessibile, del nostro ‘Mondo Interiore’, che è il tema del presente lavoro.</a:t>
            </a:r>
          </a:p>
          <a:p>
            <a:pPr indent="449263"/>
            <a:r>
              <a:rPr lang="it-IT" altLang="zh-TW" sz="1100">
                <a:ea typeface="新細明體" charset="-120"/>
              </a:rPr>
              <a:t>Negli ultimi decenni, la Neurobiologia ha sviluppato strumenti d’indagine che permettono lo studio non solo di alcune caratteristiche del Mondo Interiore dell’Uomo, ma anche delle relazioni fra corpo e Mondo Interiore.</a:t>
            </a:r>
          </a:p>
          <a:p>
            <a:pPr indent="449263"/>
            <a:r>
              <a:rPr lang="it-IT" altLang="zh-TW" sz="1100">
                <a:ea typeface="新細明體" charset="-120"/>
              </a:rPr>
              <a:t>Queste relazioni si analizzeranno utilizzando quale premessa il principio fondamentale sul funzionamento del corpo formulato da Claude Bernard (1813-1878): </a:t>
            </a:r>
            <a:r>
              <a:rPr lang="it-IT" altLang="zh-TW" sz="1100" i="1">
                <a:ea typeface="新細明體" charset="-120"/>
              </a:rPr>
              <a:t>il fine ultimo delle operazioni svolte dagli apparati dell’organismo è il mantenimento della costanza del liquido che bagna le sue cellule (ambiente o mezzo interno)</a:t>
            </a:r>
            <a:r>
              <a:rPr lang="it-IT" altLang="zh-TW" sz="1100">
                <a:ea typeface="新細明體" charset="-120"/>
              </a:rPr>
              <a:t>. La condizione di ‘costanza dinamica’ del mezzo interno è stata indicata con il termine “</a:t>
            </a:r>
            <a:r>
              <a:rPr lang="it-IT" altLang="zh-TW" sz="1100" i="1">
                <a:ea typeface="新細明體" charset="-120"/>
              </a:rPr>
              <a:t>omeostasi</a:t>
            </a:r>
            <a:r>
              <a:rPr lang="it-IT" altLang="zh-TW" sz="1100">
                <a:ea typeface="新細明體" charset="-120"/>
              </a:rPr>
              <a:t>” da Walter Cannon (1871-1945).</a:t>
            </a:r>
          </a:p>
          <a:p>
            <a:pPr indent="449263"/>
            <a:r>
              <a:rPr lang="it-IT" altLang="zh-TW" sz="1100">
                <a:ea typeface="新細明體" charset="-120"/>
              </a:rPr>
              <a:t>Si è, recentemente, introdotto il termine di “omeostasi psichica” (</a:t>
            </a:r>
            <a:r>
              <a:rPr lang="it-IT" altLang="zh-TW" sz="1100" i="1">
                <a:ea typeface="新細明體" charset="-120"/>
              </a:rPr>
              <a:t>Eudemonia</a:t>
            </a:r>
            <a:r>
              <a:rPr lang="it-IT" altLang="zh-TW" sz="1100">
                <a:ea typeface="新細明體" charset="-120"/>
              </a:rPr>
              <a:t>) per indicare l’aspirazione caratteristica dell’Uomo a una ”vita libera e indipendente” che non si fonda solamente sulla “costanza del mezzo interno”, ma anche sulla serenità interiore che, se seriamente compromessa (sovraccarico psichico), sfocia in devastanti sindromi neuro-psichiatriche e psicosomatiche (Agnati Hermeneutica 2009).</a:t>
            </a:r>
          </a:p>
          <a:p>
            <a:pPr indent="449263"/>
            <a:r>
              <a:rPr lang="it-IT" altLang="zh-TW" sz="1100">
                <a:ea typeface="新細明體" charset="-120"/>
              </a:rPr>
              <a:t>L’impostazione che si seguirà divergerà da quella strettamente riduzionista di LeDoux che si attiene strettamente al presupposto: </a:t>
            </a:r>
            <a:r>
              <a:rPr lang="it-IT" altLang="zh-TW" sz="1100" i="1">
                <a:ea typeface="新細明體" charset="-120"/>
              </a:rPr>
              <a:t>Voi siete le vostre sinapsi!</a:t>
            </a:r>
            <a:r>
              <a:rPr lang="it-IT" altLang="zh-TW" sz="1100">
                <a:ea typeface="新細明體" charset="-120"/>
              </a:rPr>
              <a:t>  </a:t>
            </a:r>
            <a:r>
              <a:rPr lang="en-US" altLang="zh-TW" sz="1100">
                <a:ea typeface="新細明體" charset="-120"/>
              </a:rPr>
              <a:t>(</a:t>
            </a:r>
            <a:r>
              <a:rPr lang="en-US" altLang="zh-TW" sz="1100" i="1">
                <a:ea typeface="新細明體" charset="-120"/>
              </a:rPr>
              <a:t>The Self: From Soul to Brain </a:t>
            </a:r>
            <a:r>
              <a:rPr lang="en-US" altLang="zh-TW" sz="1100">
                <a:ea typeface="新細明體" charset="-120"/>
              </a:rPr>
              <a:t>A New York Academy of Sciences Conference, 26–28 Sept 2002).</a:t>
            </a:r>
            <a:endParaRPr lang="it-IT" altLang="zh-TW" sz="1100">
              <a:ea typeface="新細明體" charset="-120"/>
            </a:endParaRPr>
          </a:p>
          <a:p>
            <a:pPr indent="449263"/>
            <a:r>
              <a:rPr lang="it-IT" altLang="zh-TW" sz="1100">
                <a:ea typeface="新細明體" charset="-120"/>
              </a:rPr>
              <a:t>La nostra analisi si centrerà, infatti, su due quesiti scientifici:</a:t>
            </a:r>
          </a:p>
          <a:p>
            <a:pPr indent="449263"/>
            <a:r>
              <a:rPr lang="it-IT" altLang="zh-TW" sz="1100">
                <a:ea typeface="新細明體" charset="-120"/>
              </a:rPr>
              <a:t>1. l’azione integrativa del cervello è spiegabile studiando le sole connessioni sinaptiche? </a:t>
            </a:r>
          </a:p>
          <a:p>
            <a:pPr indent="449263"/>
            <a:r>
              <a:rPr lang="it-IT" altLang="zh-TW" sz="1100">
                <a:ea typeface="新細明體" charset="-120"/>
              </a:rPr>
              <a:t>2. dal cervello, e dal cervello solo, origina la nostra emotività e razionalità e quindi la nostra eudemonia?</a:t>
            </a:r>
          </a:p>
          <a:p>
            <a:pPr indent="449263"/>
            <a:r>
              <a:rPr lang="it-IT" altLang="zh-TW" sz="1100">
                <a:ea typeface="新細明體" charset="-120"/>
              </a:rPr>
              <a:t>A questo proposito s’illustreranno dati recenti di Neurobiologia che lasciano intravvedere non solo l’esistenza di un intenso e bidirezionale ‘colloquio’ cuore-cervello, ma anche come questo si modifichi durante il sonno. Su tale base si formulerà una teoria sulla funzione eudemonica dell’attività onirica.</a:t>
            </a:r>
          </a:p>
          <a:p>
            <a:pPr indent="449263"/>
            <a:endParaRPr lang="it-IT" altLang="zh-TW" sz="1100">
              <a:ea typeface="新細明體" charset="-120"/>
            </a:endParaRPr>
          </a:p>
          <a:p>
            <a:pPr indent="449263"/>
            <a:r>
              <a:rPr lang="it-IT" altLang="zh-TW" sz="1100">
                <a:ea typeface="新細明體" charset="-120"/>
              </a:rPr>
              <a:t>Luigi Agnati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825" y="4894263"/>
            <a:ext cx="8626475" cy="1808162"/>
          </a:xfrm>
          <a:prstGeom prst="rect">
            <a:avLst/>
          </a:prstGeom>
          <a:noFill/>
          <a:ln w="9525">
            <a:solidFill>
              <a:srgbClr val="C877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200" dirty="0">
                <a:solidFill>
                  <a:srgbClr val="7E3204"/>
                </a:solidFill>
              </a:rPr>
              <a:t>L’incontro ha ottenuto crediti opzionali per gli studenti dei seguenti corsi di Laurea</a:t>
            </a:r>
            <a:r>
              <a:rPr lang="it-IT" sz="1000" dirty="0">
                <a:solidFill>
                  <a:srgbClr val="7E3204"/>
                </a:solidFill>
              </a:rPr>
              <a:t> :</a:t>
            </a:r>
          </a:p>
          <a:p>
            <a:r>
              <a:rPr lang="it-IT" sz="1000" dirty="0">
                <a:solidFill>
                  <a:srgbClr val="7E3204"/>
                </a:solidFill>
              </a:rPr>
              <a:t>Corso di Laurea in Medicina e Chirurgia,</a:t>
            </a:r>
          </a:p>
          <a:p>
            <a:r>
              <a:rPr lang="it-IT" sz="1000" dirty="0">
                <a:solidFill>
                  <a:srgbClr val="7E3204"/>
                </a:solidFill>
              </a:rPr>
              <a:t>Corso di </a:t>
            </a:r>
            <a:r>
              <a:rPr lang="it-IT" sz="1000" dirty="0" smtClean="0">
                <a:solidFill>
                  <a:srgbClr val="7E3204"/>
                </a:solidFill>
              </a:rPr>
              <a:t>Laurea </a:t>
            </a:r>
            <a:r>
              <a:rPr lang="it-IT" sz="1000" dirty="0">
                <a:solidFill>
                  <a:srgbClr val="7E3204"/>
                </a:solidFill>
              </a:rPr>
              <a:t>in Biotecnologie e Biotecnologie Mediche</a:t>
            </a:r>
          </a:p>
          <a:p>
            <a:r>
              <a:rPr lang="it-IT" sz="1000" dirty="0">
                <a:solidFill>
                  <a:srgbClr val="7E3204"/>
                </a:solidFill>
              </a:rPr>
              <a:t>Corso di Laurea in Tecnica della Riabilitazione Psichiatrica</a:t>
            </a:r>
          </a:p>
          <a:p>
            <a:endParaRPr lang="it-IT" sz="1000" dirty="0">
              <a:solidFill>
                <a:srgbClr val="7E3204"/>
              </a:solidFill>
            </a:endParaRPr>
          </a:p>
          <a:p>
            <a:r>
              <a:rPr lang="it-IT" sz="1000" dirty="0">
                <a:solidFill>
                  <a:srgbClr val="7E3204"/>
                </a:solidFill>
              </a:rPr>
              <a:t>L’iscrizione è gratuita e obbligatoria per l’accreditamento</a:t>
            </a:r>
          </a:p>
          <a:p>
            <a:r>
              <a:rPr lang="it-IT" sz="1000" dirty="0">
                <a:solidFill>
                  <a:srgbClr val="7E3204"/>
                </a:solidFill>
              </a:rPr>
              <a:t>Per Informazioni e iscrizioni</a:t>
            </a:r>
          </a:p>
          <a:p>
            <a:r>
              <a:rPr lang="it-IT" sz="1000" dirty="0">
                <a:solidFill>
                  <a:srgbClr val="7E3204"/>
                </a:solidFill>
              </a:rPr>
              <a:t>Segreteria di </a:t>
            </a:r>
            <a:r>
              <a:rPr lang="it-IT" sz="1000" dirty="0" smtClean="0">
                <a:solidFill>
                  <a:srgbClr val="7E3204"/>
                </a:solidFill>
              </a:rPr>
              <a:t>Farmacologia</a:t>
            </a:r>
            <a:endParaRPr lang="it-IT" sz="1000" dirty="0">
              <a:solidFill>
                <a:srgbClr val="7E3204"/>
              </a:solidFill>
            </a:endParaRPr>
          </a:p>
          <a:p>
            <a:r>
              <a:rPr lang="it-IT" sz="1000" dirty="0" err="1">
                <a:solidFill>
                  <a:srgbClr val="7E3204"/>
                </a:solidFill>
              </a:rPr>
              <a:t>Tel</a:t>
            </a:r>
            <a:r>
              <a:rPr lang="it-IT" sz="1000" dirty="0">
                <a:solidFill>
                  <a:srgbClr val="7E3204"/>
                </a:solidFill>
              </a:rPr>
              <a:t> 030 3717522</a:t>
            </a:r>
          </a:p>
          <a:p>
            <a:r>
              <a:rPr lang="it-IT" sz="1000" dirty="0">
                <a:solidFill>
                  <a:srgbClr val="7E3204"/>
                </a:solidFill>
              </a:rPr>
              <a:t>carossin@med.unibs.it</a:t>
            </a:r>
          </a:p>
          <a:p>
            <a:endParaRPr lang="it-IT" sz="1000" dirty="0">
              <a:solidFill>
                <a:srgbClr val="7E32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595</Words>
  <Application>Microsoft Office PowerPoint</Application>
  <PresentationFormat>Presentazione su schermo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Struttura predefinita</vt:lpstr>
      <vt:lpstr>Presentazione standard di PowerPoint</vt:lpstr>
      <vt:lpstr>Presentazione standard di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</dc:creator>
  <cp:lastModifiedBy>pizzi</cp:lastModifiedBy>
  <cp:revision>12</cp:revision>
  <dcterms:created xsi:type="dcterms:W3CDTF">2011-02-15T12:08:33Z</dcterms:created>
  <dcterms:modified xsi:type="dcterms:W3CDTF">2011-03-01T21:19:57Z</dcterms:modified>
</cp:coreProperties>
</file>